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3" r:id="rId4"/>
    <p:sldId id="264" r:id="rId5"/>
    <p:sldId id="267" r:id="rId6"/>
    <p:sldId id="258" r:id="rId7"/>
    <p:sldId id="265" r:id="rId8"/>
    <p:sldId id="266" r:id="rId9"/>
    <p:sldId id="268" r:id="rId10"/>
    <p:sldId id="269" r:id="rId11"/>
    <p:sldId id="259" r:id="rId12"/>
    <p:sldId id="262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332"/>
    <a:srgbClr val="659859"/>
    <a:srgbClr val="7681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1"/>
  </p:normalViewPr>
  <p:slideViewPr>
    <p:cSldViewPr snapToGrid="0" snapToObjects="1">
      <p:cViewPr varScale="1">
        <p:scale>
          <a:sx n="85" d="100"/>
          <a:sy n="85" d="100"/>
        </p:scale>
        <p:origin x="3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29A652-2E39-44E2-B63C-A17FBC31AC55}" type="datetimeFigureOut">
              <a:rPr lang="ko-KR" altLang="en-US" smtClean="0"/>
              <a:t>2020-01-15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CF42D-ED76-492B-A214-1873406FB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671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CF42D-ED76-492B-A214-1873406FBE1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589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27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75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96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23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34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2020-01-15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7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2020-01-15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87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2020-01-15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08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2020-01-15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2020-01-15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25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2020-01-15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79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41F7-081A-1842-BEDA-81D897489112}" type="datetimeFigureOut">
              <a:rPr kumimoji="1" lang="ko-KR" altLang="en-US" smtClean="0"/>
              <a:t>2020-01-15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33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jpeg"/><Relationship Id="rId1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microsoft.com/office/2007/relationships/hdphoto" Target="../media/hdphoto4.wdp"/><Relationship Id="rId12" Type="http://schemas.openxmlformats.org/officeDocument/2006/relationships/image" Target="../media/image27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microsoft.com/office/2007/relationships/hdphoto" Target="../media/hdphoto3.wdp"/><Relationship Id="rId15" Type="http://schemas.microsoft.com/office/2007/relationships/hdphoto" Target="../media/hdphoto5.wdp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>
            <a:off x="3948426" y="791737"/>
            <a:ext cx="3183468" cy="34298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99344" y="4991998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6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제주감귤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82"/>
          <a:stretch/>
        </p:blipFill>
        <p:spPr>
          <a:xfrm rot="156451" flipH="1">
            <a:off x="10176889" y="4242607"/>
            <a:ext cx="959526" cy="14785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2582"/>
          <a:stretch/>
        </p:blipFill>
        <p:spPr>
          <a:xfrm rot="1880870" flipH="1">
            <a:off x="10239232" y="4614904"/>
            <a:ext cx="524458" cy="100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056" y="931160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실제 분석할 데이터들은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F350C-1D33-4567-8392-BE09E98BEAE6}"/>
              </a:ext>
            </a:extLst>
          </p:cNvPr>
          <p:cNvSpPr txBox="1"/>
          <p:nvPr/>
        </p:nvSpPr>
        <p:spPr>
          <a:xfrm>
            <a:off x="327055" y="1422734"/>
            <a:ext cx="878222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감귤 생산</a:t>
            </a:r>
            <a:endParaRPr lang="en-US" altLang="ko-KR" sz="2500" dirty="0"/>
          </a:p>
          <a:p>
            <a:r>
              <a:rPr lang="en-US" altLang="ko-KR" sz="2500" dirty="0"/>
              <a:t> - </a:t>
            </a:r>
            <a:r>
              <a:rPr lang="ko-KR" altLang="en-US" sz="2500" dirty="0"/>
              <a:t>기온</a:t>
            </a:r>
            <a:endParaRPr lang="en-US" altLang="ko-KR" sz="2500" dirty="0"/>
          </a:p>
          <a:p>
            <a:r>
              <a:rPr lang="ko-KR" altLang="en-US" sz="2500" dirty="0"/>
              <a:t> </a:t>
            </a:r>
            <a:r>
              <a:rPr lang="en-US" altLang="ko-KR" sz="2500" dirty="0"/>
              <a:t>- </a:t>
            </a:r>
            <a:r>
              <a:rPr lang="ko-KR" altLang="en-US" sz="2500" dirty="0"/>
              <a:t>강수량</a:t>
            </a:r>
            <a:endParaRPr lang="en-US" altLang="ko-KR" sz="2500" dirty="0"/>
          </a:p>
          <a:p>
            <a:r>
              <a:rPr lang="en-US" altLang="ko-KR" sz="2500" dirty="0"/>
              <a:t> - </a:t>
            </a:r>
            <a:r>
              <a:rPr lang="ko-KR" altLang="en-US" sz="2500" dirty="0"/>
              <a:t>일조량</a:t>
            </a:r>
            <a:endParaRPr lang="en-US" altLang="ko-KR" sz="2500" dirty="0"/>
          </a:p>
          <a:p>
            <a:r>
              <a:rPr lang="en-US" altLang="ko-KR" sz="2500" dirty="0"/>
              <a:t> - </a:t>
            </a:r>
            <a:r>
              <a:rPr lang="ko-KR" altLang="en-US" sz="2500" dirty="0"/>
              <a:t>공급면적</a:t>
            </a:r>
          </a:p>
          <a:p>
            <a:endParaRPr lang="en-US" altLang="ko-KR" sz="2500" dirty="0"/>
          </a:p>
          <a:p>
            <a:r>
              <a:rPr lang="ko-KR" altLang="en-US" sz="2500" dirty="0"/>
              <a:t>감귤 유통 구조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산지조합 → 도매상 → 대형유통업체 → 소비자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산지유통인 → 도매상 → 소매상 → 소비자 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산지조합→ 대형유통업체 → 소비자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가공공장 → 소비자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소비자 </a:t>
            </a:r>
            <a:r>
              <a:rPr lang="en-US" altLang="ko-KR" sz="2500" dirty="0"/>
              <a:t>(</a:t>
            </a:r>
            <a:r>
              <a:rPr lang="ko-KR" altLang="en-US" sz="2500" dirty="0"/>
              <a:t>산지 직거래</a:t>
            </a:r>
            <a:r>
              <a:rPr lang="en-US" altLang="ko-KR" sz="2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929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333" y="235965"/>
            <a:ext cx="29434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60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PPT Icons</a:t>
            </a:r>
            <a:endParaRPr kumimoji="1" lang="ko-KR" altLang="en-US" sz="6000" dirty="0">
              <a:solidFill>
                <a:srgbClr val="768149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2953368" y="222009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475" y="931064"/>
            <a:ext cx="367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For Your Wonderful Presentation</a:t>
            </a:r>
            <a:endParaRPr kumimoji="1" lang="ko-KR" altLang="en-US" dirty="0">
              <a:solidFill>
                <a:srgbClr val="659859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2328056" y="2085492"/>
            <a:ext cx="2538312" cy="28285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67" y="5007469"/>
            <a:ext cx="1957920" cy="16890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73" y="5007469"/>
            <a:ext cx="1697921" cy="16076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463" y="5007469"/>
            <a:ext cx="1682184" cy="15927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" y="4038145"/>
            <a:ext cx="2316480" cy="23164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4" y="1356708"/>
            <a:ext cx="2920343" cy="278127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060" y="2711169"/>
            <a:ext cx="1798667" cy="157719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88" y="2584196"/>
            <a:ext cx="1835042" cy="16090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187" y="391620"/>
            <a:ext cx="1004380" cy="21372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04" y="391620"/>
            <a:ext cx="952119" cy="20260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267" y="391620"/>
            <a:ext cx="901432" cy="205581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956" y="391620"/>
            <a:ext cx="889399" cy="20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8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855" y="1637221"/>
            <a:ext cx="4080272" cy="35199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41455" y="2280668"/>
            <a:ext cx="23230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Thank</a:t>
            </a:r>
          </a:p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YOU</a:t>
            </a:r>
            <a:endParaRPr kumimoji="1" lang="ko-KR" altLang="en-US" sz="8000" dirty="0">
              <a:solidFill>
                <a:srgbClr val="FFC000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62152" y="856317"/>
            <a:ext cx="391004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600" dirty="0">
                <a:solidFill>
                  <a:srgbClr val="659859"/>
                </a:solidFill>
                <a:latin typeface="Giddyup Std" charset="0"/>
                <a:ea typeface="Giddyup Std" charset="0"/>
                <a:cs typeface="Giddyup Std" charset="0"/>
              </a:rPr>
              <a:t>I</a:t>
            </a:r>
            <a:r>
              <a:rPr kumimoji="1" lang="en-US" altLang="ko-KR" sz="166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ndex</a:t>
            </a:r>
            <a:endParaRPr kumimoji="1" lang="ko-KR" altLang="en-US" sz="16600" dirty="0">
              <a:solidFill>
                <a:srgbClr val="768149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152971" y="1597741"/>
            <a:ext cx="2097270" cy="2377909"/>
            <a:chOff x="948267" y="649769"/>
            <a:chExt cx="2162409" cy="1400993"/>
          </a:xfrm>
        </p:grpSpPr>
        <p:sp>
          <p:nvSpPr>
            <p:cNvPr id="3" name="TextBox 2"/>
            <p:cNvSpPr txBox="1"/>
            <p:nvPr/>
          </p:nvSpPr>
          <p:spPr>
            <a:xfrm>
              <a:off x="948267" y="807468"/>
              <a:ext cx="1512634" cy="595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500" dirty="0">
                  <a:solidFill>
                    <a:srgbClr val="768149"/>
                  </a:solidFill>
                  <a:latin typeface="Giddyup Std" charset="0"/>
                  <a:ea typeface="Giddyup Std" charset="0"/>
                  <a:cs typeface="Giddyup Std" charset="0"/>
                </a:rPr>
                <a:t>문제정의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42" r="30464"/>
            <a:stretch/>
          </p:blipFill>
          <p:spPr>
            <a:xfrm rot="3367540">
              <a:off x="2496526" y="463819"/>
              <a:ext cx="428199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624978" y="1331394"/>
              <a:ext cx="13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659859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Sub Title 1</a:t>
              </a:r>
              <a:endParaRPr kumimoji="1" lang="ko-KR" altLang="en-US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24978" y="1681430"/>
              <a:ext cx="13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659859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Sub Title 2</a:t>
              </a:r>
              <a:endParaRPr kumimoji="1" lang="ko-KR" altLang="en-US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9779" y="882296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추운 겨울철  한번쯤은 생각나는 대표 과일 제주산 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4F809ED-2274-435F-82E6-F109E922E71D}"/>
              </a:ext>
            </a:extLst>
          </p:cNvPr>
          <p:cNvGrpSpPr/>
          <p:nvPr/>
        </p:nvGrpSpPr>
        <p:grpSpPr>
          <a:xfrm>
            <a:off x="930442" y="1392121"/>
            <a:ext cx="9914021" cy="4583583"/>
            <a:chOff x="1845047" y="1769091"/>
            <a:chExt cx="7910562" cy="4206613"/>
          </a:xfrm>
        </p:grpSpPr>
        <p:pic>
          <p:nvPicPr>
            <p:cNvPr id="1026" name="Picture 2" descr="귤에 대한 이미지 검색결과">
              <a:extLst>
                <a:ext uri="{FF2B5EF4-FFF2-40B4-BE49-F238E27FC236}">
                  <a16:creationId xmlns:a16="http://schemas.microsoft.com/office/drawing/2014/main" id="{96D280A7-834E-40E3-A6AC-51DADA4C1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047" y="3977949"/>
              <a:ext cx="2636854" cy="1997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귤에 대한 이미지 검색결과">
              <a:extLst>
                <a:ext uri="{FF2B5EF4-FFF2-40B4-BE49-F238E27FC236}">
                  <a16:creationId xmlns:a16="http://schemas.microsoft.com/office/drawing/2014/main" id="{7BD08F45-032C-478E-845B-4A5F01EA74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901" y="3977950"/>
              <a:ext cx="2636854" cy="1997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귤에 대한 이미지 검색결과">
              <a:extLst>
                <a:ext uri="{FF2B5EF4-FFF2-40B4-BE49-F238E27FC236}">
                  <a16:creationId xmlns:a16="http://schemas.microsoft.com/office/drawing/2014/main" id="{22D04729-6818-45A4-898E-FF74588C0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755" y="3977950"/>
              <a:ext cx="2636854" cy="1997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귤에 대한 이미지 검색결과">
              <a:extLst>
                <a:ext uri="{FF2B5EF4-FFF2-40B4-BE49-F238E27FC236}">
                  <a16:creationId xmlns:a16="http://schemas.microsoft.com/office/drawing/2014/main" id="{9A5D6595-F8D7-47C8-A678-2AEA07728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047" y="1769091"/>
              <a:ext cx="2636854" cy="2208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귤에 대한 이미지 검색결과">
              <a:extLst>
                <a:ext uri="{FF2B5EF4-FFF2-40B4-BE49-F238E27FC236}">
                  <a16:creationId xmlns:a16="http://schemas.microsoft.com/office/drawing/2014/main" id="{D581628C-50E7-4A38-94DA-D0C866AAA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901" y="1769091"/>
              <a:ext cx="2636854" cy="2208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귤에 대한 이미지 검색결과">
              <a:extLst>
                <a:ext uri="{FF2B5EF4-FFF2-40B4-BE49-F238E27FC236}">
                  <a16:creationId xmlns:a16="http://schemas.microsoft.com/office/drawing/2014/main" id="{D0494FE8-6F6F-4BFE-ACE9-BB5E05918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755" y="1769091"/>
              <a:ext cx="2636854" cy="2208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5365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9779" y="882296"/>
            <a:ext cx="641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제주도민에게 귤이란 삶의 터전이자 제주산업의 중심입니다</a:t>
            </a:r>
            <a:r>
              <a:rPr kumimoji="1" lang="en-US" altLang="ko-KR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kumimoji="1" lang="ko-KR" altLang="en-US" dirty="0">
              <a:solidFill>
                <a:srgbClr val="659859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2050" name="Picture 2" descr="귤 농사에 대한 이미지 검색결과">
            <a:extLst>
              <a:ext uri="{FF2B5EF4-FFF2-40B4-BE49-F238E27FC236}">
                <a16:creationId xmlns:a16="http://schemas.microsoft.com/office/drawing/2014/main" id="{1F378B32-FE06-46AC-BE89-4B51E51AE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75" y="1421731"/>
            <a:ext cx="5400925" cy="455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귤 농사에 대한 이미지 검색결과">
            <a:extLst>
              <a:ext uri="{FF2B5EF4-FFF2-40B4-BE49-F238E27FC236}">
                <a16:creationId xmlns:a16="http://schemas.microsoft.com/office/drawing/2014/main" id="{1D43EDA5-8451-4240-96A8-614676C9B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21731"/>
            <a:ext cx="5689183" cy="455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77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056" y="931160"/>
            <a:ext cx="6593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실제로도 제주도는 전체 산업 중 농업이 차지하는 비율이 </a:t>
            </a:r>
            <a:r>
              <a:rPr kumimoji="1" lang="en-US" altLang="ko-KR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27%</a:t>
            </a:r>
            <a:endParaRPr kumimoji="1" lang="ko-KR" altLang="en-US" dirty="0">
              <a:solidFill>
                <a:srgbClr val="659859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11938-BDD4-48FE-91B4-823EE14B4E4E}"/>
              </a:ext>
            </a:extLst>
          </p:cNvPr>
          <p:cNvSpPr txBox="1"/>
          <p:nvPr/>
        </p:nvSpPr>
        <p:spPr>
          <a:xfrm>
            <a:off x="850233" y="2855495"/>
            <a:ext cx="286672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제주지역 총생산</a:t>
            </a:r>
            <a:r>
              <a:rPr lang="en-US" altLang="ko-KR" dirty="0"/>
              <a:t>(GRDP)</a:t>
            </a:r>
            <a:r>
              <a:rPr lang="ko-KR" altLang="en-US" dirty="0"/>
              <a:t>이 국내총생산에서 차 지하는 비중은 </a:t>
            </a:r>
            <a:r>
              <a:rPr lang="en-US" altLang="ko-KR" dirty="0"/>
              <a:t>1% </a:t>
            </a:r>
          </a:p>
          <a:p>
            <a:r>
              <a:rPr lang="ko-KR" altLang="en-US" dirty="0"/>
              <a:t>수준에 불과하지만</a:t>
            </a:r>
            <a:r>
              <a:rPr lang="en-US" altLang="ko-KR" dirty="0"/>
              <a:t>, </a:t>
            </a:r>
            <a:r>
              <a:rPr lang="ko-KR" altLang="en-US" dirty="0"/>
              <a:t>제주 지역의 채소류</a:t>
            </a:r>
            <a:r>
              <a:rPr lang="en-US" altLang="ko-KR" dirty="0"/>
              <a:t>, </a:t>
            </a:r>
            <a:r>
              <a:rPr lang="ko-KR" altLang="en-US" dirty="0" err="1"/>
              <a:t>과실류</a:t>
            </a:r>
            <a:r>
              <a:rPr lang="ko-KR" altLang="en-US" dirty="0"/>
              <a:t> 생산량 등은 </a:t>
            </a:r>
            <a:endParaRPr lang="en-US" altLang="ko-KR" dirty="0"/>
          </a:p>
          <a:p>
            <a:r>
              <a:rPr lang="ko-KR" altLang="en-US" dirty="0"/>
              <a:t>우리나라 전체 산출량에서 높은 비중을 차지하고 있다</a:t>
            </a:r>
            <a:r>
              <a:rPr lang="en-US" altLang="ko-KR" dirty="0"/>
              <a:t>. </a:t>
            </a:r>
            <a:r>
              <a:rPr lang="ko-KR" altLang="en-US" dirty="0"/>
              <a:t>채소생산량이 </a:t>
            </a:r>
            <a:endParaRPr lang="en-US" altLang="ko-KR" dirty="0"/>
          </a:p>
          <a:p>
            <a:r>
              <a:rPr lang="ko-KR" altLang="en-US" dirty="0"/>
              <a:t>전국에서 차지하는 비중은 </a:t>
            </a:r>
            <a:r>
              <a:rPr lang="en-US" altLang="ko-KR" dirty="0"/>
              <a:t>7.7% 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특히 양배추생산량 </a:t>
            </a:r>
            <a:r>
              <a:rPr lang="en-US" altLang="ko-KR" dirty="0"/>
              <a:t>32.9%, </a:t>
            </a:r>
            <a:r>
              <a:rPr lang="ko-KR" altLang="en-US" dirty="0"/>
              <a:t>당근 생산량 </a:t>
            </a:r>
            <a:r>
              <a:rPr lang="en-US" altLang="ko-KR" dirty="0"/>
              <a:t>45.9%, </a:t>
            </a:r>
          </a:p>
          <a:p>
            <a:r>
              <a:rPr lang="ko-KR" altLang="en-US" dirty="0"/>
              <a:t>무 생산량은 </a:t>
            </a:r>
            <a:r>
              <a:rPr lang="en-US" altLang="ko-KR" dirty="0"/>
              <a:t>25.6%</a:t>
            </a:r>
            <a:r>
              <a:rPr lang="ko-KR" altLang="en-US" dirty="0"/>
              <a:t>에 달한다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한편 감귤생산량은 </a:t>
            </a:r>
            <a:r>
              <a:rPr lang="en-US" altLang="ko-KR" dirty="0"/>
              <a:t>99.8%</a:t>
            </a:r>
          </a:p>
        </p:txBody>
      </p:sp>
    </p:spTree>
    <p:extLst>
      <p:ext uri="{BB962C8B-B14F-4D97-AF65-F5344CB8AC3E}">
        <p14:creationId xmlns:p14="http://schemas.microsoft.com/office/powerpoint/2010/main" val="175221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4125" y="890526"/>
            <a:ext cx="754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그런데 최근 감귤가격이 폭락하면서 화난 농민들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DCA4EB-6C2D-48F9-8C29-28C9ED838075}"/>
              </a:ext>
            </a:extLst>
          </p:cNvPr>
          <p:cNvGrpSpPr/>
          <p:nvPr/>
        </p:nvGrpSpPr>
        <p:grpSpPr>
          <a:xfrm>
            <a:off x="363704" y="1309382"/>
            <a:ext cx="11218696" cy="5246734"/>
            <a:chOff x="524125" y="1401206"/>
            <a:chExt cx="10689308" cy="507980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B7EA044-3F2D-497B-AF53-BC22D5DB7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125" y="1401206"/>
              <a:ext cx="5571875" cy="5079805"/>
            </a:xfrm>
            <a:prstGeom prst="rect">
              <a:avLst/>
            </a:prstGeom>
          </p:spPr>
        </p:pic>
        <p:pic>
          <p:nvPicPr>
            <p:cNvPr id="3074" name="Picture 2" descr="감귤가격 성난 농민들에 대한 이미지 검색결과">
              <a:extLst>
                <a:ext uri="{FF2B5EF4-FFF2-40B4-BE49-F238E27FC236}">
                  <a16:creationId xmlns:a16="http://schemas.microsoft.com/office/drawing/2014/main" id="{ABE222D5-C8FE-458A-8873-3FEC4CC6E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1" y="1401206"/>
              <a:ext cx="5117432" cy="2506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감귤가격 성난 농민들에 대한 이미지 검색결과">
              <a:extLst>
                <a:ext uri="{FF2B5EF4-FFF2-40B4-BE49-F238E27FC236}">
                  <a16:creationId xmlns:a16="http://schemas.microsoft.com/office/drawing/2014/main" id="{CBADBC1B-C4D2-46E7-A8FA-7946DC16C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908104"/>
              <a:ext cx="5117432" cy="2557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774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6829" y="701052"/>
            <a:ext cx="568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실제로도 달지않은 귤들은 버려 지기 까지 하는 귤들 </a:t>
            </a:r>
            <a:endParaRPr kumimoji="1" lang="en-US" altLang="ko-KR" dirty="0">
              <a:solidFill>
                <a:srgbClr val="659859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ko-KR" altLang="en-US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그리고 가공용 감귤까지도 폐기수순을 받고있는 상황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9DC6FC-CFB6-4398-ABF3-FFB5EC4D9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80" y="1449040"/>
            <a:ext cx="5726708" cy="48274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0D4040-DEF4-4369-8024-3F6B89369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513" y="1449040"/>
            <a:ext cx="5605224" cy="482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4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88785" y="2782669"/>
            <a:ext cx="4107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제주도 내의 전반적인 문제로 </a:t>
            </a:r>
            <a:endParaRPr kumimoji="1" lang="en-US" altLang="ko-KR" dirty="0">
              <a:solidFill>
                <a:srgbClr val="659859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ko-KR" altLang="en-US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판단되어 분석을 진행 하려고 합니다</a:t>
            </a:r>
            <a:r>
              <a:rPr kumimoji="1" lang="en-US" altLang="ko-KR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kumimoji="1" lang="ko-KR" altLang="en-US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</a:p>
        </p:txBody>
      </p:sp>
      <p:pic>
        <p:nvPicPr>
          <p:cNvPr id="1026" name="Picture 2" descr="느낌표에 대한 이미지 검색결과">
            <a:extLst>
              <a:ext uri="{FF2B5EF4-FFF2-40B4-BE49-F238E27FC236}">
                <a16:creationId xmlns:a16="http://schemas.microsoft.com/office/drawing/2014/main" id="{A1790852-8E4C-4B78-9ABF-D623359E2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38" b="90000" l="9949" r="89949">
                        <a14:foregroundMark x1="80513" y1="28154" x2="77231" y2="27154"/>
                        <a14:foregroundMark x1="75385" y1="14462" x2="75385" y2="14462"/>
                        <a14:foregroundMark x1="81026" y1="13462" x2="81026" y2="13462"/>
                        <a14:foregroundMark x1="72513" y1="9923" x2="82359" y2="14462"/>
                        <a14:foregroundMark x1="81026" y1="11692" x2="81026" y2="11692"/>
                        <a14:foregroundMark x1="56205" y1="46077" x2="56205" y2="46077"/>
                        <a14:foregroundMark x1="58564" y1="43308" x2="58564" y2="43308"/>
                        <a14:foregroundMark x1="58974" y1="42923" x2="58974" y2="42923"/>
                        <a14:foregroundMark x1="57128" y1="42615" x2="60410" y2="44000"/>
                        <a14:foregroundMark x1="60410" y1="43615" x2="61744" y2="44692"/>
                        <a14:foregroundMark x1="58564" y1="42615" x2="61744" y2="44000"/>
                        <a14:foregroundMark x1="83795" y1="9538" x2="81026" y2="13077"/>
                        <a14:foregroundMark x1="81436" y1="8538" x2="86564" y2="1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201" y="1945505"/>
            <a:ext cx="2411508" cy="32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67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A24FF27-BAC8-49E1-93D9-7F975138D8AF}"/>
              </a:ext>
            </a:extLst>
          </p:cNvPr>
          <p:cNvSpPr/>
          <p:nvPr/>
        </p:nvSpPr>
        <p:spPr>
          <a:xfrm>
            <a:off x="293887" y="841136"/>
            <a:ext cx="2973214" cy="5827112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분석방안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BBBE513-38F3-4A99-BEB8-DBE37C9EA1A7}"/>
              </a:ext>
            </a:extLst>
          </p:cNvPr>
          <p:cNvGrpSpPr/>
          <p:nvPr/>
        </p:nvGrpSpPr>
        <p:grpSpPr>
          <a:xfrm>
            <a:off x="307392" y="1003150"/>
            <a:ext cx="3328910" cy="4672984"/>
            <a:chOff x="152213" y="1094382"/>
            <a:chExt cx="3456124" cy="46729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4F350C-1D33-4567-8392-BE09E98BEAE6}"/>
                </a:ext>
              </a:extLst>
            </p:cNvPr>
            <p:cNvSpPr txBox="1"/>
            <p:nvPr/>
          </p:nvSpPr>
          <p:spPr>
            <a:xfrm>
              <a:off x="567159" y="1805799"/>
              <a:ext cx="3041178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/>
                <a:t>감귤 생산</a:t>
              </a:r>
              <a:endParaRPr lang="en-US" altLang="ko-KR" sz="2500" dirty="0"/>
            </a:p>
            <a:p>
              <a:r>
                <a:rPr lang="en-US" altLang="ko-KR" sz="2500" dirty="0"/>
                <a:t> - </a:t>
              </a:r>
              <a:r>
                <a:rPr lang="ko-KR" altLang="en-US" sz="2500" dirty="0"/>
                <a:t>기온</a:t>
              </a:r>
              <a:endParaRPr lang="en-US" altLang="ko-KR" sz="2500" dirty="0"/>
            </a:p>
            <a:p>
              <a:r>
                <a:rPr lang="ko-KR" altLang="en-US" sz="2500" dirty="0"/>
                <a:t> </a:t>
              </a:r>
              <a:r>
                <a:rPr lang="en-US" altLang="ko-KR" sz="2500" dirty="0"/>
                <a:t>- </a:t>
              </a:r>
              <a:r>
                <a:rPr lang="ko-KR" altLang="en-US" sz="2500" dirty="0"/>
                <a:t>강수량</a:t>
              </a:r>
              <a:endParaRPr lang="en-US" altLang="ko-KR" sz="2500" dirty="0"/>
            </a:p>
            <a:p>
              <a:r>
                <a:rPr lang="en-US" altLang="ko-KR" sz="2500" dirty="0"/>
                <a:t> - </a:t>
              </a:r>
              <a:r>
                <a:rPr lang="ko-KR" altLang="en-US" sz="2500" dirty="0"/>
                <a:t>일조량</a:t>
              </a:r>
              <a:endParaRPr lang="en-US" altLang="ko-KR" sz="2500" dirty="0"/>
            </a:p>
            <a:p>
              <a:r>
                <a:rPr lang="en-US" altLang="ko-KR" sz="2500" dirty="0"/>
                <a:t> - </a:t>
              </a:r>
              <a:r>
                <a:rPr lang="ko-KR" altLang="en-US" sz="2500" dirty="0"/>
                <a:t>공급면적</a:t>
              </a:r>
            </a:p>
            <a:p>
              <a:endParaRPr lang="en-US" altLang="ko-KR" sz="2500" dirty="0"/>
            </a:p>
            <a:p>
              <a:r>
                <a:rPr lang="ko-KR" altLang="en-US" sz="2500" dirty="0"/>
                <a:t>감귤 소비</a:t>
              </a:r>
              <a:endParaRPr lang="en-US" altLang="ko-KR" sz="2500" dirty="0"/>
            </a:p>
            <a:p>
              <a:pPr marL="342900" indent="-342900">
                <a:buFontTx/>
                <a:buChar char="-"/>
              </a:pPr>
              <a:r>
                <a:rPr lang="ko-KR" altLang="en-US" sz="2500" dirty="0"/>
                <a:t>구입 액</a:t>
              </a:r>
              <a:endParaRPr lang="en-US" altLang="ko-KR" sz="2500" dirty="0"/>
            </a:p>
            <a:p>
              <a:pPr marL="342900" indent="-342900">
                <a:buFontTx/>
                <a:buChar char="-"/>
              </a:pPr>
              <a:r>
                <a:rPr lang="ko-KR" altLang="en-US" sz="2500" dirty="0"/>
                <a:t>구매빈도</a:t>
              </a:r>
              <a:endParaRPr lang="en-US" altLang="ko-KR" sz="2500" dirty="0"/>
            </a:p>
            <a:p>
              <a:pPr marL="342900" indent="-342900">
                <a:buFontTx/>
                <a:buChar char="-"/>
              </a:pPr>
              <a:r>
                <a:rPr lang="en-US" altLang="ko-KR" sz="2400" dirty="0"/>
                <a:t>1</a:t>
              </a:r>
              <a:r>
                <a:rPr lang="ko-KR" altLang="en-US" sz="2400" dirty="0"/>
                <a:t>회평균구입액</a:t>
              </a:r>
              <a:endParaRPr lang="en-US" altLang="ko-KR" sz="2400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BF93447-79C4-4212-8DAE-8B8564FAFB17}"/>
                </a:ext>
              </a:extLst>
            </p:cNvPr>
            <p:cNvSpPr/>
            <p:nvPr/>
          </p:nvSpPr>
          <p:spPr>
            <a:xfrm>
              <a:off x="329991" y="1094382"/>
              <a:ext cx="2737581" cy="593455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</a:t>
              </a:r>
              <a:endPara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DE75B7F-224B-4691-81A1-C10601BB7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3788" y="1827826"/>
              <a:ext cx="546867" cy="47553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10A02BF-1D75-43EF-A6C8-B14D2451B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3636" y1="71667" x2="23636" y2="71667"/>
                          <a14:foregroundMark x1="38182" y1="50000" x2="38182" y2="5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1566" y="2225004"/>
              <a:ext cx="369089" cy="40264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FF19793-C5F2-40E4-92B6-8FC497A71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3636" y1="71667" x2="23636" y2="71667"/>
                          <a14:foregroundMark x1="38182" y1="50000" x2="38182" y2="5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1566" y="2622182"/>
              <a:ext cx="369089" cy="40264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F66CCAD-D943-4645-BA1A-745343046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3636" y1="71667" x2="23636" y2="71667"/>
                          <a14:foregroundMark x1="38182" y1="50000" x2="38182" y2="5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1566" y="3024825"/>
              <a:ext cx="369089" cy="40264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DA9396F-9741-43D8-904F-8F0C8574C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3636" y1="71667" x2="23636" y2="71667"/>
                          <a14:foregroundMark x1="38182" y1="50000" x2="38182" y2="5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1566" y="3422003"/>
              <a:ext cx="369089" cy="40264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4243DB1-3FF2-484D-B006-7C5129947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2213" y="4093342"/>
              <a:ext cx="546867" cy="47553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B0F409A-ECD2-48FA-AFAB-B023F99F3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3636" y1="71667" x2="23636" y2="71667"/>
                          <a14:foregroundMark x1="38182" y1="50000" x2="38182" y2="5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9991" y="4553144"/>
              <a:ext cx="369089" cy="40264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5ABB685-F6F9-4F7B-A40A-9D0363C96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3636" y1="71667" x2="23636" y2="71667"/>
                          <a14:foregroundMark x1="38182" y1="50000" x2="38182" y2="5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9990" y="4955787"/>
              <a:ext cx="369089" cy="402643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5D50C9C-B142-4496-A9E1-15AC91242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3636" y1="71667" x2="23636" y2="71667"/>
                          <a14:foregroundMark x1="38182" y1="50000" x2="38182" y2="5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9991" y="5364723"/>
              <a:ext cx="369089" cy="402643"/>
            </a:xfrm>
            <a:prstGeom prst="rect">
              <a:avLst/>
            </a:prstGeom>
          </p:spPr>
        </p:pic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98EC507-D872-4D39-8797-7537440574A6}"/>
              </a:ext>
            </a:extLst>
          </p:cNvPr>
          <p:cNvSpPr/>
          <p:nvPr/>
        </p:nvSpPr>
        <p:spPr>
          <a:xfrm>
            <a:off x="3474615" y="197968"/>
            <a:ext cx="2636815" cy="59345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Analysis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129B64D-72AE-47B9-9713-C13F9AB1C926}"/>
              </a:ext>
            </a:extLst>
          </p:cNvPr>
          <p:cNvSpPr/>
          <p:nvPr/>
        </p:nvSpPr>
        <p:spPr>
          <a:xfrm>
            <a:off x="3356980" y="841136"/>
            <a:ext cx="2973214" cy="5827112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사각형: 잘린 한쪽 모서리 23">
            <a:extLst>
              <a:ext uri="{FF2B5EF4-FFF2-40B4-BE49-F238E27FC236}">
                <a16:creationId xmlns:a16="http://schemas.microsoft.com/office/drawing/2014/main" id="{C7FCC7CB-1697-461E-B6E6-F1FC7F569E7D}"/>
              </a:ext>
            </a:extLst>
          </p:cNvPr>
          <p:cNvSpPr/>
          <p:nvPr/>
        </p:nvSpPr>
        <p:spPr>
          <a:xfrm>
            <a:off x="3797797" y="1698750"/>
            <a:ext cx="1986128" cy="381105"/>
          </a:xfrm>
          <a:prstGeom prst="snip1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감귤 생산량</a:t>
            </a:r>
          </a:p>
        </p:txBody>
      </p:sp>
      <p:sp>
        <p:nvSpPr>
          <p:cNvPr id="25" name="사각형: 잘린 한쪽 모서리 24">
            <a:extLst>
              <a:ext uri="{FF2B5EF4-FFF2-40B4-BE49-F238E27FC236}">
                <a16:creationId xmlns:a16="http://schemas.microsoft.com/office/drawing/2014/main" id="{C69B4423-30DF-4967-B9BC-5CC77221DC64}"/>
              </a:ext>
            </a:extLst>
          </p:cNvPr>
          <p:cNvSpPr/>
          <p:nvPr/>
        </p:nvSpPr>
        <p:spPr>
          <a:xfrm>
            <a:off x="3796991" y="2193818"/>
            <a:ext cx="1986128" cy="381105"/>
          </a:xfrm>
          <a:prstGeom prst="snip1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감귤 소비액</a:t>
            </a:r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B6F6407F-0B28-4940-AB94-AE8DDA538F58}"/>
              </a:ext>
            </a:extLst>
          </p:cNvPr>
          <p:cNvSpPr/>
          <p:nvPr/>
        </p:nvSpPr>
        <p:spPr>
          <a:xfrm>
            <a:off x="3797797" y="2686496"/>
            <a:ext cx="1986128" cy="381105"/>
          </a:xfrm>
          <a:prstGeom prst="snip1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감귤 유통과정</a:t>
            </a:r>
          </a:p>
        </p:txBody>
      </p:sp>
      <p:sp>
        <p:nvSpPr>
          <p:cNvPr id="28" name="순서도: 수행의 시작/종료 27">
            <a:extLst>
              <a:ext uri="{FF2B5EF4-FFF2-40B4-BE49-F238E27FC236}">
                <a16:creationId xmlns:a16="http://schemas.microsoft.com/office/drawing/2014/main" id="{A338B144-D51E-415A-963E-FE3C77C9D8D6}"/>
              </a:ext>
            </a:extLst>
          </p:cNvPr>
          <p:cNvSpPr/>
          <p:nvPr/>
        </p:nvSpPr>
        <p:spPr>
          <a:xfrm>
            <a:off x="3914879" y="1042951"/>
            <a:ext cx="1750351" cy="381105"/>
          </a:xfrm>
          <a:prstGeom prst="flowChartTerminator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C4C11CC-1B76-4DE7-91B2-F6E6CCF603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4615" y="3254147"/>
            <a:ext cx="2731132" cy="16297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5AA0ED0-C4A5-462A-B3B0-472CFE7552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615" y="4947546"/>
            <a:ext cx="2731132" cy="1629705"/>
          </a:xfrm>
          <a:prstGeom prst="rect">
            <a:avLst/>
          </a:prstGeom>
        </p:spPr>
      </p:pic>
      <p:sp>
        <p:nvSpPr>
          <p:cNvPr id="44" name="AutoShape 2" descr="시계열그래프에 대한 이미지 검색결과">
            <a:extLst>
              <a:ext uri="{FF2B5EF4-FFF2-40B4-BE49-F238E27FC236}">
                <a16:creationId xmlns:a16="http://schemas.microsoft.com/office/drawing/2014/main" id="{0662777C-EEF4-45C8-A26E-0FA316E4B1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AF300DF-BE78-4CD4-B96C-C80B87AE2397}"/>
              </a:ext>
            </a:extLst>
          </p:cNvPr>
          <p:cNvGrpSpPr/>
          <p:nvPr/>
        </p:nvGrpSpPr>
        <p:grpSpPr>
          <a:xfrm>
            <a:off x="6384295" y="185962"/>
            <a:ext cx="3051728" cy="6470281"/>
            <a:chOff x="6564919" y="197967"/>
            <a:chExt cx="3051728" cy="640722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D04440A-38E1-46ED-B831-2E10F200250C}"/>
                </a:ext>
              </a:extLst>
            </p:cNvPr>
            <p:cNvSpPr/>
            <p:nvPr/>
          </p:nvSpPr>
          <p:spPr>
            <a:xfrm>
              <a:off x="6564919" y="841136"/>
              <a:ext cx="2973214" cy="5764051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7299EB89-51DB-4BF8-80C3-B17398FD1460}"/>
                </a:ext>
              </a:extLst>
            </p:cNvPr>
            <p:cNvSpPr/>
            <p:nvPr/>
          </p:nvSpPr>
          <p:spPr>
            <a:xfrm>
              <a:off x="6733118" y="197967"/>
              <a:ext cx="2636815" cy="593455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Model </a:t>
              </a:r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개발 </a:t>
              </a:r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/ </a:t>
              </a:r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검증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203998C1-4615-45D3-BC90-8AB0EE146C43}"/>
                </a:ext>
              </a:extLst>
            </p:cNvPr>
            <p:cNvSpPr/>
            <p:nvPr/>
          </p:nvSpPr>
          <p:spPr>
            <a:xfrm>
              <a:off x="6933531" y="1118659"/>
              <a:ext cx="2240177" cy="362436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유효변수 도출</a:t>
              </a: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E13E553-9412-4314-8B4D-CFACC67A92DE}"/>
                </a:ext>
              </a:extLst>
            </p:cNvPr>
            <p:cNvSpPr/>
            <p:nvPr/>
          </p:nvSpPr>
          <p:spPr>
            <a:xfrm>
              <a:off x="6931436" y="1746012"/>
              <a:ext cx="2240177" cy="362436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분석 알고리즘 적용</a:t>
              </a: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B60F024C-F204-451D-8EA5-BB08560B97DE}"/>
                </a:ext>
              </a:extLst>
            </p:cNvPr>
            <p:cNvCxnSpPr>
              <a:endCxn id="41" idx="0"/>
            </p:cNvCxnSpPr>
            <p:nvPr/>
          </p:nvCxnSpPr>
          <p:spPr>
            <a:xfrm>
              <a:off x="8051524" y="1481095"/>
              <a:ext cx="1" cy="2649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4" name="Picture 6" descr="시계열그래프에 대한 이미지 검색결과">
              <a:extLst>
                <a:ext uri="{FF2B5EF4-FFF2-40B4-BE49-F238E27FC236}">
                  <a16:creationId xmlns:a16="http://schemas.microsoft.com/office/drawing/2014/main" id="{8D0C0E07-7528-496D-8CA5-F9225ABBD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0093" y="2304746"/>
              <a:ext cx="1084394" cy="893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회귀분석에 대한 이미지 검색결과">
              <a:extLst>
                <a:ext uri="{FF2B5EF4-FFF2-40B4-BE49-F238E27FC236}">
                  <a16:creationId xmlns:a16="http://schemas.microsoft.com/office/drawing/2014/main" id="{5D16E9AA-803B-47F1-8267-4D42EBB555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0093" y="3336236"/>
              <a:ext cx="1084395" cy="893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랜덤포레스트에 대한 이미지 검색결과">
              <a:extLst>
                <a:ext uri="{FF2B5EF4-FFF2-40B4-BE49-F238E27FC236}">
                  <a16:creationId xmlns:a16="http://schemas.microsoft.com/office/drawing/2014/main" id="{4D11409C-CC25-4F13-BBC3-012EAF2F39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118" y="4367726"/>
              <a:ext cx="1084395" cy="893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Kmeans에 대한 이미지 검색결과">
              <a:extLst>
                <a:ext uri="{FF2B5EF4-FFF2-40B4-BE49-F238E27FC236}">
                  <a16:creationId xmlns:a16="http://schemas.microsoft.com/office/drawing/2014/main" id="{F8BD68B8-2E3A-45AA-9705-DA1DAC1DCB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719" y="5457572"/>
              <a:ext cx="1084394" cy="893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E4FCF9A-F6C7-4717-8FD4-8F1A7B69867B}"/>
                </a:ext>
              </a:extLst>
            </p:cNvPr>
            <p:cNvSpPr txBox="1"/>
            <p:nvPr/>
          </p:nvSpPr>
          <p:spPr>
            <a:xfrm>
              <a:off x="7929341" y="2287870"/>
              <a:ext cx="1503938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AutoNum type="arabicPeriod"/>
              </a:pPr>
              <a:r>
                <a:rPr lang="ko-KR" altLang="en-US" sz="1100" dirty="0"/>
                <a:t>시계열분석</a:t>
              </a:r>
              <a:endParaRPr lang="en-US" altLang="ko-KR" sz="1100" dirty="0"/>
            </a:p>
            <a:p>
              <a:r>
                <a:rPr lang="ko-KR" altLang="en-US" sz="1100" dirty="0"/>
                <a:t>시간의 흐름에 따른</a:t>
              </a:r>
              <a:endParaRPr lang="en-US" altLang="ko-KR" sz="1100" dirty="0"/>
            </a:p>
            <a:p>
              <a:r>
                <a:rPr lang="ko-KR" altLang="en-US" sz="1100" dirty="0"/>
                <a:t>일정한 간격마다의</a:t>
              </a:r>
              <a:endParaRPr lang="en-US" altLang="ko-KR" sz="1100" dirty="0"/>
            </a:p>
            <a:p>
              <a:r>
                <a:rPr lang="ko-KR" altLang="en-US" sz="1100" dirty="0"/>
                <a:t>변화를 통계학적으로</a:t>
              </a:r>
              <a:endParaRPr lang="en-US" altLang="ko-KR" sz="1100" dirty="0"/>
            </a:p>
            <a:p>
              <a:r>
                <a:rPr lang="ko-KR" altLang="en-US" sz="1100" dirty="0"/>
                <a:t>분석하는 모형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2313582-531A-4D06-B57D-41FFCD5F7894}"/>
                </a:ext>
              </a:extLst>
            </p:cNvPr>
            <p:cNvSpPr txBox="1"/>
            <p:nvPr/>
          </p:nvSpPr>
          <p:spPr>
            <a:xfrm>
              <a:off x="7929341" y="3322320"/>
              <a:ext cx="1540806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2.  </a:t>
              </a:r>
              <a:r>
                <a:rPr lang="ko-KR" altLang="en-US" sz="1100" dirty="0"/>
                <a:t>회귀분석</a:t>
              </a:r>
              <a:endParaRPr lang="en-US" altLang="ko-KR" sz="1100" dirty="0"/>
            </a:p>
            <a:p>
              <a:r>
                <a:rPr lang="ko-KR" altLang="en-US" sz="1100" dirty="0"/>
                <a:t>유효변수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독립변수</a:t>
              </a:r>
              <a:r>
                <a:rPr lang="en-US" altLang="ko-KR" sz="1100" dirty="0"/>
                <a:t>)</a:t>
              </a:r>
              <a:r>
                <a:rPr lang="ko-KR" altLang="en-US" sz="1100" dirty="0"/>
                <a:t>의</a:t>
              </a:r>
              <a:endParaRPr lang="en-US" altLang="ko-KR" sz="1100" dirty="0"/>
            </a:p>
            <a:p>
              <a:r>
                <a:rPr lang="ko-KR" altLang="en-US" sz="1100" dirty="0"/>
                <a:t>변화에 따라 결과가</a:t>
              </a:r>
              <a:endParaRPr lang="en-US" altLang="ko-KR" sz="1100" dirty="0"/>
            </a:p>
            <a:p>
              <a:r>
                <a:rPr lang="ko-KR" altLang="en-US" sz="1100" dirty="0"/>
                <a:t>얼마나 변화하는지를</a:t>
              </a:r>
              <a:endParaRPr lang="en-US" altLang="ko-KR" sz="1100" dirty="0"/>
            </a:p>
            <a:p>
              <a:r>
                <a:rPr lang="ko-KR" altLang="en-US" sz="1100" dirty="0"/>
                <a:t>예측하는 모형</a:t>
              </a:r>
              <a:endParaRPr lang="en-US" altLang="ko-KR" sz="11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8949E22-13A7-4DA5-BEB4-7ECDC03A1970}"/>
                </a:ext>
              </a:extLst>
            </p:cNvPr>
            <p:cNvSpPr txBox="1"/>
            <p:nvPr/>
          </p:nvSpPr>
          <p:spPr>
            <a:xfrm>
              <a:off x="7921952" y="4414492"/>
              <a:ext cx="16946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3. </a:t>
              </a:r>
              <a:r>
                <a:rPr lang="ko-KR" altLang="en-US" sz="1100" dirty="0"/>
                <a:t>랜덤 </a:t>
              </a:r>
              <a:r>
                <a:rPr lang="ko-KR" altLang="en-US" sz="1100" dirty="0" err="1"/>
                <a:t>포레스트</a:t>
              </a:r>
              <a:endParaRPr lang="en-US" altLang="ko-KR" sz="1100" dirty="0"/>
            </a:p>
            <a:p>
              <a:r>
                <a:rPr lang="ko-KR" altLang="en-US" sz="1100" dirty="0"/>
                <a:t>군집분석의 일종으로</a:t>
              </a:r>
              <a:endParaRPr lang="en-US" altLang="ko-KR" sz="1100" dirty="0"/>
            </a:p>
            <a:p>
              <a:r>
                <a:rPr lang="ko-KR" altLang="en-US" sz="1100" dirty="0"/>
                <a:t>다수의 의사결정 나무를</a:t>
              </a:r>
              <a:endParaRPr lang="en-US" altLang="ko-KR" sz="1100" dirty="0"/>
            </a:p>
            <a:p>
              <a:r>
                <a:rPr lang="ko-KR" altLang="en-US" sz="1100" dirty="0"/>
                <a:t>결합하여 분석하는 모형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FDEA65B-F6B5-485B-A5C6-DA42F81A2C06}"/>
                </a:ext>
              </a:extLst>
            </p:cNvPr>
            <p:cNvSpPr txBox="1"/>
            <p:nvPr/>
          </p:nvSpPr>
          <p:spPr>
            <a:xfrm>
              <a:off x="7929341" y="5478468"/>
              <a:ext cx="1503938" cy="761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4. </a:t>
              </a:r>
              <a:r>
                <a:rPr lang="en-US" altLang="ko-KR" sz="1100" dirty="0" err="1"/>
                <a:t>KMeans</a:t>
              </a:r>
              <a:r>
                <a:rPr lang="en-US" altLang="ko-KR" sz="1100" dirty="0"/>
                <a:t> (</a:t>
              </a:r>
              <a:r>
                <a:rPr lang="ko-KR" altLang="en-US" sz="1100" dirty="0"/>
                <a:t>군집화</a:t>
              </a:r>
              <a:r>
                <a:rPr lang="en-US" altLang="ko-KR" sz="1100" dirty="0"/>
                <a:t>)</a:t>
              </a:r>
            </a:p>
            <a:p>
              <a:r>
                <a:rPr lang="ko-KR" altLang="en-US" sz="1100" dirty="0"/>
                <a:t>군집분석의 일종으로</a:t>
              </a:r>
              <a:endParaRPr lang="en-US" altLang="ko-KR" sz="1100" dirty="0"/>
            </a:p>
            <a:p>
              <a:r>
                <a:rPr lang="ko-KR" altLang="en-US" sz="1100" dirty="0"/>
                <a:t>각 특성을 분석해서</a:t>
              </a:r>
              <a:endParaRPr lang="en-US" altLang="ko-KR" sz="1100" dirty="0"/>
            </a:p>
            <a:p>
              <a:r>
                <a:rPr lang="ko-KR" altLang="en-US" sz="1100" dirty="0"/>
                <a:t>군집화</a:t>
              </a:r>
              <a:endParaRPr lang="en-US" altLang="ko-KR" sz="1100" dirty="0"/>
            </a:p>
          </p:txBody>
        </p: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11C565A6-37A9-46F2-87C8-74A31514B7AB}"/>
              </a:ext>
            </a:extLst>
          </p:cNvPr>
          <p:cNvSpPr/>
          <p:nvPr/>
        </p:nvSpPr>
        <p:spPr>
          <a:xfrm>
            <a:off x="9510030" y="192127"/>
            <a:ext cx="2418122" cy="599296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결과 시각화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DDCE9C08-2EBA-4E43-BF9B-08D2E633355F}"/>
              </a:ext>
            </a:extLst>
          </p:cNvPr>
          <p:cNvSpPr/>
          <p:nvPr/>
        </p:nvSpPr>
        <p:spPr>
          <a:xfrm>
            <a:off x="9423581" y="851256"/>
            <a:ext cx="2636815" cy="5820782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FFBDAAEA-EFF4-48D1-814B-A8537E44B2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8727" y="817997"/>
            <a:ext cx="2926940" cy="291541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907150FB-3084-4325-BF1F-B8BDFAF5D3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34931" y="3608167"/>
            <a:ext cx="2926940" cy="2915417"/>
          </a:xfrm>
          <a:prstGeom prst="rect">
            <a:avLst/>
          </a:prstGeom>
        </p:spPr>
      </p:pic>
      <p:pic>
        <p:nvPicPr>
          <p:cNvPr id="62" name="Picture 10" descr="랜덤포레스트에 대한 이미지 검색결과">
            <a:extLst>
              <a:ext uri="{FF2B5EF4-FFF2-40B4-BE49-F238E27FC236}">
                <a16:creationId xmlns:a16="http://schemas.microsoft.com/office/drawing/2014/main" id="{3F7E8A30-9666-4D19-B41D-901581329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814" y="785055"/>
            <a:ext cx="294731" cy="13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AEB0C91-7851-4F83-BF62-F12243EB2B49}"/>
              </a:ext>
            </a:extLst>
          </p:cNvPr>
          <p:cNvSpPr/>
          <p:nvPr/>
        </p:nvSpPr>
        <p:spPr>
          <a:xfrm>
            <a:off x="9683152" y="918454"/>
            <a:ext cx="2135955" cy="28159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생산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소비량 예측</a:t>
            </a:r>
          </a:p>
        </p:txBody>
      </p:sp>
      <p:pic>
        <p:nvPicPr>
          <p:cNvPr id="2062" name="Picture 14" descr="시계열 그래프에 대한 이미지 검색결과">
            <a:extLst>
              <a:ext uri="{FF2B5EF4-FFF2-40B4-BE49-F238E27FC236}">
                <a16:creationId xmlns:a16="http://schemas.microsoft.com/office/drawing/2014/main" id="{B71E951D-1A13-43DB-B6E4-A67DFBA1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897" y="1361334"/>
            <a:ext cx="933238" cy="106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회귀분석에 대한 이미지 검색결과">
            <a:extLst>
              <a:ext uri="{FF2B5EF4-FFF2-40B4-BE49-F238E27FC236}">
                <a16:creationId xmlns:a16="http://schemas.microsoft.com/office/drawing/2014/main" id="{2E3A120F-FFFE-41BF-BBDE-08CACE066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135" y="1367006"/>
            <a:ext cx="962239" cy="105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8852B1D7-33FD-4F5D-84AD-C008C2C42A1D}"/>
              </a:ext>
            </a:extLst>
          </p:cNvPr>
          <p:cNvSpPr/>
          <p:nvPr/>
        </p:nvSpPr>
        <p:spPr>
          <a:xfrm>
            <a:off x="9758669" y="3652032"/>
            <a:ext cx="2135955" cy="28159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유통관련 구조화</a:t>
            </a:r>
          </a:p>
        </p:txBody>
      </p:sp>
      <p:pic>
        <p:nvPicPr>
          <p:cNvPr id="2070" name="Picture 22" descr="군집화에 대한 이미지 검색결과">
            <a:extLst>
              <a:ext uri="{FF2B5EF4-FFF2-40B4-BE49-F238E27FC236}">
                <a16:creationId xmlns:a16="http://schemas.microsoft.com/office/drawing/2014/main" id="{CD816406-A4D0-4A63-BDD9-06D67A482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949" y="4162972"/>
            <a:ext cx="2016869" cy="111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31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293</Words>
  <Application>Microsoft Office PowerPoint</Application>
  <PresentationFormat>와이드스크린</PresentationFormat>
  <Paragraphs>85</Paragraphs>
  <Slides>12</Slides>
  <Notes>1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Giddyup Std</vt:lpstr>
      <vt:lpstr>Nanum Gothic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ICT01_06</cp:lastModifiedBy>
  <cp:revision>54</cp:revision>
  <dcterms:created xsi:type="dcterms:W3CDTF">2016-11-29T09:26:18Z</dcterms:created>
  <dcterms:modified xsi:type="dcterms:W3CDTF">2020-01-15T11:28:47Z</dcterms:modified>
</cp:coreProperties>
</file>